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73" r:id="rId3"/>
    <p:sldId id="290" r:id="rId4"/>
    <p:sldId id="281" r:id="rId5"/>
    <p:sldId id="257" r:id="rId6"/>
    <p:sldId id="282" r:id="rId7"/>
    <p:sldId id="283" r:id="rId8"/>
    <p:sldId id="285" r:id="rId9"/>
    <p:sldId id="266" r:id="rId10"/>
    <p:sldId id="286" r:id="rId11"/>
    <p:sldId id="287" r:id="rId12"/>
    <p:sldId id="302" r:id="rId13"/>
    <p:sldId id="288" r:id="rId14"/>
    <p:sldId id="289" r:id="rId15"/>
    <p:sldId id="269" r:id="rId16"/>
    <p:sldId id="291" r:id="rId17"/>
    <p:sldId id="295" r:id="rId18"/>
    <p:sldId id="296" r:id="rId19"/>
    <p:sldId id="292" r:id="rId20"/>
    <p:sldId id="293" r:id="rId21"/>
    <p:sldId id="294" r:id="rId22"/>
    <p:sldId id="297" r:id="rId23"/>
    <p:sldId id="298" r:id="rId24"/>
    <p:sldId id="300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5835D-224A-41BF-B200-C25BD77ABBA6}" type="datetimeFigureOut">
              <a:rPr lang="th-TH" smtClean="0"/>
              <a:pPr/>
              <a:t>05/06/55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1C172-BA75-42F8-B925-2FF201781E5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4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13</a:t>
            </a:fld>
            <a:endParaRPr lang="th-T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14</a:t>
            </a:fld>
            <a:endParaRPr 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15</a:t>
            </a:fld>
            <a:endParaRPr 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16</a:t>
            </a:fld>
            <a:endParaRPr 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17</a:t>
            </a:fld>
            <a:endParaRPr 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18</a:t>
            </a:fld>
            <a:endParaRPr 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19</a:t>
            </a:fld>
            <a:endParaRPr 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20</a:t>
            </a:fld>
            <a:endParaRPr 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21</a:t>
            </a:fld>
            <a:endParaRPr lang="th-T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22</a:t>
            </a:fld>
            <a:endParaRPr lang="th-T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23</a:t>
            </a:fld>
            <a:endParaRPr lang="th-TH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24</a:t>
            </a:fld>
            <a:endParaRPr lang="th-TH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C172-BA75-42F8-B925-2FF201781E5D}" type="slidenum">
              <a:rPr lang="th-TH" smtClean="0"/>
              <a:pPr/>
              <a:t>25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800" baseline="0">
                <a:solidFill>
                  <a:schemeClr val="accent1"/>
                </a:solidFill>
                <a:latin typeface="Browallia New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ahoma" pitchFamily="34" charset="0"/>
                <a:cs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4" cstate="print"/>
          <a:srcRect l="29752" t="-11727" r="7202" b="20847"/>
          <a:stretch>
            <a:fillRect/>
          </a:stretch>
        </p:blipFill>
        <p:spPr bwMode="auto">
          <a:xfrm>
            <a:off x="0" y="0"/>
            <a:ext cx="914400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สี่เหลี่ยมมุมมน 7"/>
          <p:cNvSpPr/>
          <p:nvPr/>
        </p:nvSpPr>
        <p:spPr>
          <a:xfrm>
            <a:off x="172482" y="6410356"/>
            <a:ext cx="8820472" cy="2880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125760"/>
            <a:ext cx="7643192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dirty="0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54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fld id="{6848FB4D-69E8-4B9C-BB33-3CDD90331F0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55776" y="6356350"/>
            <a:ext cx="4032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32240" y="6356350"/>
            <a:ext cx="1954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fld id="{21CDF37B-C196-4C52-B9D5-304E9A9ABA5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385" name="Picture 1" descr="D:\EMWORK\EMWORK\EMWORK_LOGO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120" y="116632"/>
            <a:ext cx="901480" cy="90872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pull dir="r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accent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latin typeface="Arial Black" pitchFamily="34" charset="0"/>
          <a:ea typeface="+mj-ea"/>
          <a:cs typeface="PSL Kittithada" pitchFamily="18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 baseline="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 baseline="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 baseline="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 baseline="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 baseline="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686800" cy="1470025"/>
          </a:xfrm>
        </p:spPr>
        <p:txBody>
          <a:bodyPr>
            <a:no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การอบรมเชิงปฏิบัติการระบบข้อมูลสารสนเทศ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เพื่อการคุ้มครองผู้บริโภคด้านบริการสุขภาพภาคเอกชน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รอง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Agenda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แนะนำระบบ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ส่วนประกอบของหน้าจอการทำงาน และรายงาน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แนะนำการใช้งานเบื้องต้น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แนะนำการใช้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Help Online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การใช้งานระบบบริหารจัดการกลาง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ส่วนประกอบของหน้าจอการทำงาน และรายงาน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ส่วนประกอบของหน้าจอฯ และรายงาน</a:t>
            </a:r>
            <a:endParaRPr lang="en-US" sz="4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371600"/>
            <a:ext cx="6781800" cy="48267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สี่เหลี่ยมผืนผ้า 10"/>
          <p:cNvSpPr/>
          <p:nvPr/>
        </p:nvSpPr>
        <p:spPr>
          <a:xfrm>
            <a:off x="1143000" y="1676400"/>
            <a:ext cx="6781800" cy="2286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143000" y="1905000"/>
            <a:ext cx="990600" cy="4191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2133600" y="2133600"/>
            <a:ext cx="5791200" cy="39624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5257800" y="1371600"/>
            <a:ext cx="2667000" cy="1524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4419600" y="2286000"/>
            <a:ext cx="11430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 พื้นที่ทำงาน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2800" y="914400"/>
            <a:ext cx="138371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3. การทำงานทั่วไป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" y="1219200"/>
            <a:ext cx="607859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 เมนู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" y="3429000"/>
            <a:ext cx="85472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 เมนูข้าง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" name="ตัวเชื่อมต่อตรง 29"/>
          <p:cNvCxnSpPr>
            <a:stCxn id="25" idx="3"/>
            <a:endCxn id="12" idx="1"/>
          </p:cNvCxnSpPr>
          <p:nvPr/>
        </p:nvCxnSpPr>
        <p:spPr>
          <a:xfrm>
            <a:off x="1007121" y="3613666"/>
            <a:ext cx="135879" cy="3868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>
            <a:stCxn id="24" idx="3"/>
            <a:endCxn id="11" idx="1"/>
          </p:cNvCxnSpPr>
          <p:nvPr/>
        </p:nvCxnSpPr>
        <p:spPr>
          <a:xfrm>
            <a:off x="684059" y="1403866"/>
            <a:ext cx="458941" cy="3868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>
            <a:stCxn id="21" idx="1"/>
            <a:endCxn id="19" idx="0"/>
          </p:cNvCxnSpPr>
          <p:nvPr/>
        </p:nvCxnSpPr>
        <p:spPr>
          <a:xfrm rot="10800000" flipV="1">
            <a:off x="6591300" y="1099066"/>
            <a:ext cx="571500" cy="2725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สี่เหลี่ยมผืนผ้า 18"/>
          <p:cNvSpPr/>
          <p:nvPr/>
        </p:nvSpPr>
        <p:spPr>
          <a:xfrm>
            <a:off x="2133600" y="1905000"/>
            <a:ext cx="5791200" cy="2286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760288" y="2362200"/>
            <a:ext cx="1050288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4. Navigator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2" name="ตัวเชื่อมต่อตรง 33"/>
          <p:cNvCxnSpPr>
            <a:stCxn id="17" idx="0"/>
            <a:endCxn id="15" idx="3"/>
          </p:cNvCxnSpPr>
          <p:nvPr/>
        </p:nvCxnSpPr>
        <p:spPr>
          <a:xfrm rot="16200000" flipV="1">
            <a:off x="7933666" y="2010434"/>
            <a:ext cx="342900" cy="3606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1.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เมนู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5212"/>
          <a:stretch>
            <a:fillRect/>
          </a:stretch>
        </p:blipFill>
        <p:spPr bwMode="auto">
          <a:xfrm>
            <a:off x="1066800" y="2209800"/>
            <a:ext cx="6896100" cy="277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990600" y="2514600"/>
            <a:ext cx="70866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4038600"/>
            <a:ext cx="44005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own Arrow 9"/>
          <p:cNvSpPr/>
          <p:nvPr/>
        </p:nvSpPr>
        <p:spPr>
          <a:xfrm>
            <a:off x="3810000" y="3200400"/>
            <a:ext cx="762000" cy="762000"/>
          </a:xfrm>
          <a:prstGeom prst="downArrow">
            <a:avLst>
              <a:gd name="adj1" fmla="val 50000"/>
              <a:gd name="adj2" fmla="val 374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943600" y="1447800"/>
            <a:ext cx="2438400" cy="67710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เมนูหลัก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แสดงตามสิทธิ์ที่ได้รับในแต่ละระบบ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" name="ตัวเชื่อมต่อตรง 11"/>
          <p:cNvCxnSpPr>
            <a:stCxn id="9" idx="1"/>
            <a:endCxn id="6" idx="0"/>
          </p:cNvCxnSpPr>
          <p:nvPr/>
        </p:nvCxnSpPr>
        <p:spPr>
          <a:xfrm rot="10800000" flipV="1">
            <a:off x="4533900" y="1786354"/>
            <a:ext cx="1409700" cy="7282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5"/>
          <p:cNvSpPr/>
          <p:nvPr/>
        </p:nvSpPr>
        <p:spPr>
          <a:xfrm>
            <a:off x="3962400" y="4343400"/>
            <a:ext cx="4267200" cy="114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209800" y="5410200"/>
            <a:ext cx="1830950" cy="67710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เมนูย่อย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แสดงเมนูย่อยจากเมนูหลัก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9" name="ตัวเชื่อมต่อตรง 18"/>
          <p:cNvCxnSpPr>
            <a:stCxn id="17" idx="0"/>
            <a:endCxn id="15" idx="1"/>
          </p:cNvCxnSpPr>
          <p:nvPr/>
        </p:nvCxnSpPr>
        <p:spPr>
          <a:xfrm rot="5400000" flipH="1" flipV="1">
            <a:off x="3296187" y="4743988"/>
            <a:ext cx="495300" cy="8371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2. เมนูข้าง</a:t>
            </a:r>
            <a:endParaRPr lang="en-US" sz="4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t="2631" r="77528" b="60532"/>
          <a:stretch>
            <a:fillRect/>
          </a:stretch>
        </p:blipFill>
        <p:spPr bwMode="auto">
          <a:xfrm>
            <a:off x="4953000" y="2057400"/>
            <a:ext cx="27432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2" name="Rectangle 5"/>
          <p:cNvSpPr/>
          <p:nvPr/>
        </p:nvSpPr>
        <p:spPr>
          <a:xfrm>
            <a:off x="4953000" y="2819400"/>
            <a:ext cx="1752600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9" name="Rectangle 5"/>
          <p:cNvSpPr/>
          <p:nvPr/>
        </p:nvSpPr>
        <p:spPr>
          <a:xfrm>
            <a:off x="4953000" y="3657600"/>
            <a:ext cx="1752600" cy="60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914400" y="2057400"/>
            <a:ext cx="3352800" cy="1231106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เมนูใช้งาน</a:t>
            </a:r>
          </a:p>
          <a:p>
            <a:pPr>
              <a:buFontTx/>
              <a:buChar char="-"/>
            </a:pP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หน้าหลัก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กลับมาหน้าหลัก</a:t>
            </a:r>
          </a:p>
          <a:p>
            <a:pPr>
              <a:buFontTx/>
              <a:buChar char="-"/>
            </a:pP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แก้ไขข้อมูลส่วนตัว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ไปหน้าแก้ไขข้อมูลส่วนตัว</a:t>
            </a:r>
          </a:p>
          <a:p>
            <a:pPr>
              <a:buFontTx/>
              <a:buChar char="-"/>
            </a:pP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เปลี่ยนรหัสผ่าน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ไปหน้าเปลี่ยนรหัสผ่าน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00200" y="3581400"/>
            <a:ext cx="1981200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กรอกรหัสบาร์โค้ด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ค้นหาด้วยการสแกนบาร์โค้ด หรือกรอกตามรหัสบาร์โค้ด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6" name="ตัวเชื่อมต่อตรง 35"/>
          <p:cNvCxnSpPr>
            <a:stCxn id="31" idx="3"/>
            <a:endCxn id="22" idx="1"/>
          </p:cNvCxnSpPr>
          <p:nvPr/>
        </p:nvCxnSpPr>
        <p:spPr>
          <a:xfrm>
            <a:off x="4267200" y="2672953"/>
            <a:ext cx="685800" cy="5274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>
            <a:stCxn id="33" idx="3"/>
            <a:endCxn id="29" idx="1"/>
          </p:cNvCxnSpPr>
          <p:nvPr/>
        </p:nvCxnSpPr>
        <p:spPr>
          <a:xfrm flipV="1">
            <a:off x="3581400" y="3962400"/>
            <a:ext cx="1371600" cy="960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3. การทำงานทั่วไป</a:t>
            </a:r>
            <a:endParaRPr lang="en-US" sz="4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51685" b="95264"/>
          <a:stretch>
            <a:fillRect/>
          </a:stretch>
        </p:blipFill>
        <p:spPr bwMode="auto">
          <a:xfrm>
            <a:off x="1828800" y="3352800"/>
            <a:ext cx="5461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14400" y="2286000"/>
            <a:ext cx="21336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 ชื่อ – นามสกุล ผู้ใช้งาน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2819400" y="3352800"/>
            <a:ext cx="9144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ectangle 5"/>
          <p:cNvSpPr/>
          <p:nvPr/>
        </p:nvSpPr>
        <p:spPr>
          <a:xfrm>
            <a:off x="3733800" y="3352800"/>
            <a:ext cx="7620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4" name="Rectangle 5"/>
          <p:cNvSpPr/>
          <p:nvPr/>
        </p:nvSpPr>
        <p:spPr>
          <a:xfrm>
            <a:off x="4495800" y="3352800"/>
            <a:ext cx="11430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5" name="Rectangle 5"/>
          <p:cNvSpPr/>
          <p:nvPr/>
        </p:nvSpPr>
        <p:spPr>
          <a:xfrm>
            <a:off x="5638800" y="3352800"/>
            <a:ext cx="7620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6" name="Rectangle 5"/>
          <p:cNvSpPr/>
          <p:nvPr/>
        </p:nvSpPr>
        <p:spPr>
          <a:xfrm>
            <a:off x="6400800" y="3352800"/>
            <a:ext cx="9144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057400" y="4191000"/>
            <a:ext cx="1828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ไปหน้าแก้ไขข้อมูลส่วนตัว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3800" y="1828800"/>
            <a:ext cx="2362200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แสดงชื่อระบบ และตัวเลือกระบบ (กรณีไม่แสดง หมายถึง มีสิทธิ์เข้าเพียงระบบเดียว)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2200" y="4419600"/>
            <a:ext cx="12192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ไปหน้าช่วยเหลือ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5200" y="22860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ออกจากระบบ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2" name="Straight Connector 21"/>
          <p:cNvCxnSpPr>
            <a:stCxn id="11" idx="2"/>
            <a:endCxn id="12" idx="0"/>
          </p:cNvCxnSpPr>
          <p:nvPr/>
        </p:nvCxnSpPr>
        <p:spPr>
          <a:xfrm rot="16200000" flipH="1">
            <a:off x="2280166" y="2356366"/>
            <a:ext cx="697468" cy="1295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8" idx="2"/>
            <a:endCxn id="14" idx="0"/>
          </p:cNvCxnSpPr>
          <p:nvPr/>
        </p:nvCxnSpPr>
        <p:spPr>
          <a:xfrm rot="16200000" flipH="1">
            <a:off x="4690765" y="2976265"/>
            <a:ext cx="600670" cy="152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0" idx="2"/>
            <a:endCxn id="16" idx="0"/>
          </p:cNvCxnSpPr>
          <p:nvPr/>
        </p:nvCxnSpPr>
        <p:spPr>
          <a:xfrm rot="5400000">
            <a:off x="7004566" y="2508766"/>
            <a:ext cx="697468" cy="990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7" idx="0"/>
            <a:endCxn id="13" idx="2"/>
          </p:cNvCxnSpPr>
          <p:nvPr/>
        </p:nvCxnSpPr>
        <p:spPr>
          <a:xfrm rot="5400000" flipH="1" flipV="1">
            <a:off x="3238500" y="3314700"/>
            <a:ext cx="609600" cy="1143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9" idx="0"/>
            <a:endCxn id="15" idx="2"/>
          </p:cNvCxnSpPr>
          <p:nvPr/>
        </p:nvCxnSpPr>
        <p:spPr>
          <a:xfrm rot="16200000" flipV="1">
            <a:off x="5981700" y="3619500"/>
            <a:ext cx="8382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4. Navigator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3810000"/>
            <a:ext cx="21336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ชื่อหน้าจอปัจจุบัน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/>
          <a:srcRect b="83049"/>
          <a:stretch>
            <a:fillRect/>
          </a:stretch>
        </p:blipFill>
        <p:spPr bwMode="auto">
          <a:xfrm>
            <a:off x="533400" y="2133600"/>
            <a:ext cx="80010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/>
          <p:nvPr/>
        </p:nvCxnSpPr>
        <p:spPr>
          <a:xfrm>
            <a:off x="4114800" y="2438400"/>
            <a:ext cx="8382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29000" y="2438400"/>
            <a:ext cx="6096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5800" y="2438400"/>
            <a:ext cx="2667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1" idx="0"/>
          </p:cNvCxnSpPr>
          <p:nvPr/>
        </p:nvCxnSpPr>
        <p:spPr>
          <a:xfrm>
            <a:off x="4724400" y="2438400"/>
            <a:ext cx="2514600" cy="1371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24200" y="3810000"/>
            <a:ext cx="21336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เส้นทางเข้าถึงจากหน้าก่อนที่สามารถคลิกไปยังหน้านั้นได้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9600" y="3733800"/>
            <a:ext cx="21336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เส้นทางเข้าถึงจากหน้าก่อน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2" name="Straight Connector 41"/>
          <p:cNvCxnSpPr>
            <a:endCxn id="37" idx="0"/>
          </p:cNvCxnSpPr>
          <p:nvPr/>
        </p:nvCxnSpPr>
        <p:spPr>
          <a:xfrm rot="16200000" flipH="1">
            <a:off x="3276600" y="2895600"/>
            <a:ext cx="1371600" cy="457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38" idx="0"/>
          </p:cNvCxnSpPr>
          <p:nvPr/>
        </p:nvCxnSpPr>
        <p:spPr>
          <a:xfrm rot="5400000">
            <a:off x="1219200" y="2895600"/>
            <a:ext cx="1295400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5.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พื้นที่ทำงาน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362200"/>
            <a:ext cx="857459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2895600"/>
            <a:ext cx="1447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ค้นหาด้วยข้อความ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295400"/>
            <a:ext cx="861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5.1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หน้ารายการ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PSL Kittithada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2971800"/>
            <a:ext cx="1447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ค้นหาด้วยตัวเลือก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5943600"/>
            <a:ext cx="9906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เลือกรายการ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86600" y="6019800"/>
            <a:ext cx="13716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จำนวน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ข้อมูลที่พบ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0" name="Straight Connector 9"/>
          <p:cNvCxnSpPr>
            <a:stCxn id="5" idx="2"/>
          </p:cNvCxnSpPr>
          <p:nvPr/>
        </p:nvCxnSpPr>
        <p:spPr>
          <a:xfrm rot="16200000" flipH="1">
            <a:off x="1575316" y="2794516"/>
            <a:ext cx="392668" cy="1333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2"/>
          </p:cNvCxnSpPr>
          <p:nvPr/>
        </p:nvCxnSpPr>
        <p:spPr>
          <a:xfrm rot="5400000">
            <a:off x="6185416" y="3099316"/>
            <a:ext cx="316468" cy="800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8" idx="3"/>
          </p:cNvCxnSpPr>
          <p:nvPr/>
        </p:nvCxnSpPr>
        <p:spPr>
          <a:xfrm rot="10800000" flipV="1">
            <a:off x="3810000" y="5867400"/>
            <a:ext cx="1219200" cy="2608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86000" y="4343400"/>
            <a:ext cx="1447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รายการแสดงข้อมูล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" name="Straight Connector 19"/>
          <p:cNvCxnSpPr>
            <a:endCxn id="9" idx="0"/>
          </p:cNvCxnSpPr>
          <p:nvPr/>
        </p:nvCxnSpPr>
        <p:spPr>
          <a:xfrm rot="10800000" flipV="1">
            <a:off x="7772400" y="5867400"/>
            <a:ext cx="457200" cy="152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5.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พื้นที่ทำงาน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295400"/>
            <a:ext cx="861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5.2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รายละเอียด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-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ทั่วไป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PSL Kittithada" pitchFamily="18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269434"/>
            <a:ext cx="7758113" cy="35979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867400" y="16764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" name="Straight Connector 16"/>
          <p:cNvCxnSpPr>
            <a:stCxn id="15" idx="2"/>
          </p:cNvCxnSpPr>
          <p:nvPr/>
        </p:nvCxnSpPr>
        <p:spPr>
          <a:xfrm rot="16200000" flipH="1">
            <a:off x="6966466" y="1480066"/>
            <a:ext cx="392668" cy="1524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10200" y="3048000"/>
            <a:ext cx="15240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ฟอร์มให้กรอกข้อมูล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5.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พื้นที่ทำงาน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295400"/>
            <a:ext cx="861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5.3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รายละเอียด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–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มี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Tab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PSL Kittithada" pitchFamily="18" charset="-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1905" t="9417" r="952"/>
          <a:stretch>
            <a:fillRect/>
          </a:stretch>
        </p:blipFill>
        <p:spPr bwMode="auto">
          <a:xfrm>
            <a:off x="762000" y="2057400"/>
            <a:ext cx="7772400" cy="366478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086600" y="16764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Straight Connector 6"/>
          <p:cNvCxnSpPr>
            <a:stCxn id="5" idx="2"/>
          </p:cNvCxnSpPr>
          <p:nvPr/>
        </p:nvCxnSpPr>
        <p:spPr>
          <a:xfrm rot="16200000" flipH="1">
            <a:off x="7690366" y="1975366"/>
            <a:ext cx="240268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2200" y="38100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ปุ่มการทำงานส่วนย่อยภายใน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Straight Connector 8"/>
          <p:cNvCxnSpPr>
            <a:stCxn id="8" idx="2"/>
          </p:cNvCxnSpPr>
          <p:nvPr/>
        </p:nvCxnSpPr>
        <p:spPr>
          <a:xfrm rot="16200000" flipH="1">
            <a:off x="7176016" y="4204216"/>
            <a:ext cx="240268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5029200"/>
            <a:ext cx="19050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ฟอร์มให้กรอกข้อมูลภายใน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00600" y="2895600"/>
            <a:ext cx="27432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Tab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ให้เลือกไป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ยังการทำงาน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ย่อยภายใน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3" name="Straight Connector 12"/>
          <p:cNvCxnSpPr>
            <a:stCxn id="12" idx="2"/>
          </p:cNvCxnSpPr>
          <p:nvPr/>
        </p:nvCxnSpPr>
        <p:spPr>
          <a:xfrm rot="5400000">
            <a:off x="4985270" y="2775470"/>
            <a:ext cx="697468" cy="16763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5.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พื้นที่ทำงาน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295400"/>
            <a:ext cx="861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5.4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รายการและฟอร์ม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PSL Kittithada" pitchFamily="18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133600"/>
            <a:ext cx="6886575" cy="376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629400" y="17526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Straight Connector 6"/>
          <p:cNvCxnSpPr>
            <a:stCxn id="5" idx="2"/>
          </p:cNvCxnSpPr>
          <p:nvPr/>
        </p:nvCxnSpPr>
        <p:spPr>
          <a:xfrm rot="16200000" flipH="1">
            <a:off x="7233166" y="2051566"/>
            <a:ext cx="240268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34200" y="4495800"/>
            <a:ext cx="16002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ปุ่มการทำงานในฟอร์ม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Straight Connector 8"/>
          <p:cNvCxnSpPr>
            <a:stCxn id="8" idx="2"/>
          </p:cNvCxnSpPr>
          <p:nvPr/>
        </p:nvCxnSpPr>
        <p:spPr>
          <a:xfrm rot="5400000">
            <a:off x="7328416" y="4775716"/>
            <a:ext cx="316468" cy="4953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57800" y="54864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ฟอร์มทำงาน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2362200"/>
            <a:ext cx="3200400" cy="2890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หน้าจอ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: 5.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พื้นที่ทำงาน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1295400"/>
            <a:ext cx="861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5.5 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ไดอะล๊อก (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Dialog</a:t>
            </a:r>
            <a:r>
              <a:rPr lang="th-TH" sz="2800" b="1" dirty="0" smtClean="0">
                <a:solidFill>
                  <a:schemeClr val="accent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ea typeface="+mj-ea"/>
                <a:cs typeface="TH SarabunPSK" pitchFamily="34" charset="-34"/>
              </a:rPr>
              <a:t>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 Black" pitchFamily="34" charset="0"/>
              <a:ea typeface="+mj-ea"/>
              <a:cs typeface="PSL Kittithada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4343400"/>
            <a:ext cx="2209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ปุ่มการทำงานในไดอะล๊อก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Straight Connector 8"/>
          <p:cNvCxnSpPr>
            <a:stCxn id="8" idx="2"/>
          </p:cNvCxnSpPr>
          <p:nvPr/>
        </p:nvCxnSpPr>
        <p:spPr>
          <a:xfrm rot="5400000">
            <a:off x="6490219" y="4470917"/>
            <a:ext cx="316467" cy="8000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62200" y="19050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ชื่อไดอะล๊อก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3" name="Straight Connector 12"/>
          <p:cNvCxnSpPr>
            <a:stCxn id="12" idx="2"/>
          </p:cNvCxnSpPr>
          <p:nvPr/>
        </p:nvCxnSpPr>
        <p:spPr>
          <a:xfrm rot="16200000" flipH="1">
            <a:off x="2965966" y="2203966"/>
            <a:ext cx="240268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05400" y="3124200"/>
            <a:ext cx="24384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รายละเอียด 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(อาจะเป็นรายการ, แบบฟอร์ม ฯลฯ)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รายงาน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b="19716"/>
          <a:stretch>
            <a:fillRect/>
          </a:stretch>
        </p:blipFill>
        <p:spPr bwMode="auto">
          <a:xfrm>
            <a:off x="1524000" y="2286000"/>
            <a:ext cx="6629400" cy="3733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324600" y="1371600"/>
            <a:ext cx="22860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ปุ่มนำออกเป็น 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Excel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(ถ้ารายงานนั้นๆ มีให้นำออก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X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" name="Straight Connector 11"/>
          <p:cNvCxnSpPr>
            <a:stCxn id="11" idx="2"/>
          </p:cNvCxnSpPr>
          <p:nvPr/>
        </p:nvCxnSpPr>
        <p:spPr>
          <a:xfrm rot="16200000" flipH="1">
            <a:off x="7524066" y="1961465"/>
            <a:ext cx="344271" cy="45720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8200" y="1905000"/>
            <a:ext cx="1066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ปุ่มพิมพ์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4" name="Straight Connector 13"/>
          <p:cNvCxnSpPr>
            <a:stCxn id="13" idx="2"/>
          </p:cNvCxnSpPr>
          <p:nvPr/>
        </p:nvCxnSpPr>
        <p:spPr>
          <a:xfrm rot="16200000" flipH="1">
            <a:off x="1365766" y="2280166"/>
            <a:ext cx="468868" cy="457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14800" y="3276600"/>
            <a:ext cx="1828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พื้นที่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แสดงข้อมูลรายงาน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แนะนำการใช้งานเบื้องต้น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เข้าใช้งานระบบ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3167063" cy="25166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066800"/>
            <a:ext cx="2079243" cy="26431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4343400"/>
            <a:ext cx="3462722" cy="1733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3" name="Right Arrow 22"/>
          <p:cNvSpPr/>
          <p:nvPr/>
        </p:nvSpPr>
        <p:spPr>
          <a:xfrm rot="20461776">
            <a:off x="3962400" y="2667000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26" name="Right Arrow 25"/>
          <p:cNvSpPr/>
          <p:nvPr/>
        </p:nvSpPr>
        <p:spPr>
          <a:xfrm rot="1167648">
            <a:off x="3910910" y="4255149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27" name="Right Arrow 26"/>
          <p:cNvSpPr/>
          <p:nvPr/>
        </p:nvSpPr>
        <p:spPr>
          <a:xfrm rot="5400000">
            <a:off x="6400800" y="3886200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3581400" y="19812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กรณีมีสิทธิ์เข้าระบบมากกว่าหนึ่งระบบ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5200" y="48006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กรณีมีสิทธิ์เข้าระบบเพียงระบบเดียว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สมัครขอใช้งานระบบ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2328863" cy="18505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4191000"/>
            <a:ext cx="3733800" cy="2108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1219200"/>
            <a:ext cx="3724275" cy="299984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 rot="2848861">
            <a:off x="1183319" y="3564178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19812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คลิกลิงค์ “สมัครขอใช้บริการฯ”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50292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กรอกแบบขอใช้งานระบบ และคลิกปุ่มบันทึก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ight Arrow 8"/>
          <p:cNvSpPr/>
          <p:nvPr/>
        </p:nvSpPr>
        <p:spPr>
          <a:xfrm rot="18902723">
            <a:off x="4241223" y="4317082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934200" y="32766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คลิกปุ่ม “พิมพ์” เพื่อนำส่งมายังสำนักฯ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ลืมรหัสผ่าน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876800"/>
            <a:ext cx="5685473" cy="8953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600200"/>
            <a:ext cx="2328863" cy="18505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 rot="2848861">
            <a:off x="2173918" y="4021378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1981200"/>
            <a:ext cx="18288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คลิกลิงค์ “ลืมรหัสผ่าน”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44958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กรอกอีเมล์ 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และคลิกปุ่มบันทึก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เปลี่ยนระบบ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286000"/>
            <a:ext cx="3086100" cy="24688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248400" y="15240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ลากเม้าส์มาที่ชื่อระบบ (กรณีมีชื่อระบบแสดง)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38100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คลิกที่ชื่อระบบ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เพื่อเปลี่ยนระบบ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4" name="Straight Connector 13"/>
          <p:cNvCxnSpPr>
            <a:stCxn id="12" idx="1"/>
          </p:cNvCxnSpPr>
          <p:nvPr/>
        </p:nvCxnSpPr>
        <p:spPr>
          <a:xfrm rot="10800000" flipV="1">
            <a:off x="5638800" y="1847166"/>
            <a:ext cx="609600" cy="5912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แก้ไขข้อมูลส่วนตัว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752600"/>
            <a:ext cx="5323955" cy="2862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t="2631" r="77528" b="60532"/>
          <a:stretch>
            <a:fillRect/>
          </a:stretch>
        </p:blipFill>
        <p:spPr bwMode="auto">
          <a:xfrm>
            <a:off x="381000" y="1752600"/>
            <a:ext cx="27432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143000" y="38100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คลิกที่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“แก้ไขข้อมูลส่วนตัว”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Straight Connector 6"/>
          <p:cNvCxnSpPr>
            <a:stCxn id="6" idx="0"/>
          </p:cNvCxnSpPr>
          <p:nvPr/>
        </p:nvCxnSpPr>
        <p:spPr>
          <a:xfrm rot="16200000" flipV="1">
            <a:off x="1028700" y="2781300"/>
            <a:ext cx="838200" cy="1219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0" y="3124200"/>
            <a:ext cx="1828800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กรอกข้อมูลที่ต้องการ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แก้ไขข้อมูล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ส่วนตัว</a:t>
            </a:r>
            <a:endParaRPr lang="th-TH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และคลิกปุ่มบันทึก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895600" y="3124200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752600"/>
            <a:ext cx="5036089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แนะนำการใช้งานฯ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เปลี่ยนรหัสผ่าน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t="2631" r="77528" b="60532"/>
          <a:stretch>
            <a:fillRect/>
          </a:stretch>
        </p:blipFill>
        <p:spPr bwMode="auto">
          <a:xfrm>
            <a:off x="381000" y="1752600"/>
            <a:ext cx="27432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143000" y="38100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คลิกที่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“แก้ไขข้อมูลส่วนตัว”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" name="Straight Connector 6"/>
          <p:cNvCxnSpPr>
            <a:stCxn id="6" idx="0"/>
          </p:cNvCxnSpPr>
          <p:nvPr/>
        </p:nvCxnSpPr>
        <p:spPr>
          <a:xfrm rot="16200000" flipV="1">
            <a:off x="1028700" y="2781300"/>
            <a:ext cx="838200" cy="1219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3124200"/>
            <a:ext cx="1828800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กรอกรหัสผ่านเดิม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รหัสผ่านใหม่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และยืนยันรหัสผ่าน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และคลิกปุ่มบันทึก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895600" y="3124200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แนะนำการใช้งานความช่วยเหลือ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ความช่วยเหลือ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เข้าสู่ความช่วยเหลือ</a:t>
            </a:r>
            <a:endParaRPr lang="en-US" sz="4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51685" b="95264"/>
          <a:stretch>
            <a:fillRect/>
          </a:stretch>
        </p:blipFill>
        <p:spPr bwMode="auto">
          <a:xfrm>
            <a:off x="609600" y="1905000"/>
            <a:ext cx="5461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Rectangle 5"/>
          <p:cNvSpPr/>
          <p:nvPr/>
        </p:nvSpPr>
        <p:spPr>
          <a:xfrm>
            <a:off x="4419600" y="1905000"/>
            <a:ext cx="7620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2743200"/>
            <a:ext cx="7300913" cy="32575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6477000" y="1676400"/>
            <a:ext cx="1828800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คลิกที่ “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ช่วยเหลือ”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จะเปิดหน้าต่างใหม่มายัง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ศูนย์ความช่วยเหลือ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3" name="Straight Connector 22"/>
          <p:cNvCxnSpPr>
            <a:stCxn id="21" idx="1"/>
            <a:endCxn id="15" idx="3"/>
          </p:cNvCxnSpPr>
          <p:nvPr/>
        </p:nvCxnSpPr>
        <p:spPr>
          <a:xfrm rot="10800000">
            <a:off x="5181600" y="2019301"/>
            <a:ext cx="1295400" cy="1187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/>
          <p:cNvSpPr/>
          <p:nvPr/>
        </p:nvSpPr>
        <p:spPr>
          <a:xfrm rot="2841662">
            <a:off x="4460408" y="2344565"/>
            <a:ext cx="914400" cy="3048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4191000" y="3505200"/>
            <a:ext cx="2133600" cy="40011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แสดงรายการ</a:t>
            </a:r>
            <a:r>
              <a:rPr lang="th-TH" sz="2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หมวดหมู่หลัก</a:t>
            </a:r>
            <a:endParaRPr lang="th-TH" sz="20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2590800"/>
            <a:ext cx="18288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ลิงค์หน้าหลัก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และหมวดหมู่หลัก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0" y="5334000"/>
            <a:ext cx="30480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คลิกเลือกหมวดหมู่เพื่อดู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รายการความช่วยเหลือ หรือหมวดหมู่ย่อย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362200"/>
            <a:ext cx="6962775" cy="367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ความช่วยเหลือ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หมวดหมู่ และรายการความช่วยเหลือ</a:t>
            </a:r>
            <a:endParaRPr lang="en-US" sz="4000" dirty="0"/>
          </a:p>
        </p:txBody>
      </p:sp>
      <p:sp>
        <p:nvSpPr>
          <p:cNvPr id="32" name="TextBox 31"/>
          <p:cNvSpPr txBox="1"/>
          <p:nvPr/>
        </p:nvSpPr>
        <p:spPr>
          <a:xfrm>
            <a:off x="4495800" y="4953000"/>
            <a:ext cx="3048000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รายการหมวดหมู่ย่อย ของหมวดหมู่ที่เลือก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(กรณีเลือกหมวดหมู่ย่อย จะแสดงในลักษณะนี้  แต่เป็นรายละเอียดของหมวดหมู่ย่อยที่เลือก)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05200" y="2971800"/>
            <a:ext cx="2819400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รายการความช่วยเหลือ 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หรือรายการความช่วยเหลือแนะนำ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ของหมวดหมู่ที่เลือก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17526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คลิกปุ่มกลับเพื่อไปยังหน้าก่อน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4" name="Straight Connector 13"/>
          <p:cNvCxnSpPr>
            <a:stCxn id="13" idx="2"/>
          </p:cNvCxnSpPr>
          <p:nvPr/>
        </p:nvCxnSpPr>
        <p:spPr>
          <a:xfrm rot="16200000" flipH="1">
            <a:off x="7442717" y="2337315"/>
            <a:ext cx="926067" cy="4953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" y="16002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ชื่อหมวดหมู่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" name="Straight Connector 19"/>
          <p:cNvCxnSpPr>
            <a:stCxn id="19" idx="2"/>
          </p:cNvCxnSpPr>
          <p:nvPr/>
        </p:nvCxnSpPr>
        <p:spPr>
          <a:xfrm rot="16200000" flipH="1">
            <a:off x="927616" y="2223016"/>
            <a:ext cx="926070" cy="41910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ความช่วยเหลือ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บทความความช่วยเหลือ</a:t>
            </a:r>
            <a:endParaRPr 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362200"/>
            <a:ext cx="5457825" cy="2145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2400" y="16002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ชื่อบทความความช่วยเหลือ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" name="Straight Connector 11"/>
          <p:cNvCxnSpPr>
            <a:stCxn id="11" idx="2"/>
          </p:cNvCxnSpPr>
          <p:nvPr/>
        </p:nvCxnSpPr>
        <p:spPr>
          <a:xfrm rot="16200000" flipH="1">
            <a:off x="1194316" y="1956316"/>
            <a:ext cx="849868" cy="8763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58000" y="16002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คลิกปุ่มกลับเพื่อไปยังหน้าก่อน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" name="Straight Connector 16"/>
          <p:cNvCxnSpPr>
            <a:stCxn id="16" idx="2"/>
          </p:cNvCxnSpPr>
          <p:nvPr/>
        </p:nvCxnSpPr>
        <p:spPr>
          <a:xfrm rot="5400000">
            <a:off x="7061716" y="2070616"/>
            <a:ext cx="926068" cy="7239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4600" y="16002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หมวดหมู่ก่อน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2" name="Straight Connector 21"/>
          <p:cNvCxnSpPr>
            <a:stCxn id="21" idx="2"/>
          </p:cNvCxnSpPr>
          <p:nvPr/>
        </p:nvCxnSpPr>
        <p:spPr>
          <a:xfrm rot="5400000">
            <a:off x="3023116" y="1994416"/>
            <a:ext cx="545068" cy="4953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48200" y="16002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ชื่อบทความ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6" name="Straight Connector 25"/>
          <p:cNvCxnSpPr>
            <a:stCxn id="25" idx="2"/>
          </p:cNvCxnSpPr>
          <p:nvPr/>
        </p:nvCxnSpPr>
        <p:spPr>
          <a:xfrm rot="5400000">
            <a:off x="5347216" y="2108716"/>
            <a:ext cx="468868" cy="1905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86200" y="28956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เนื้อหา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บทความ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495800"/>
            <a:ext cx="2358764" cy="2130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228600" y="4114800"/>
            <a:ext cx="2057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คลิกลิงค์ “ดู” เพื่อแสดงวิดีโอ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1" name="Straight Connector 30"/>
          <p:cNvCxnSpPr>
            <a:stCxn id="30" idx="3"/>
          </p:cNvCxnSpPr>
          <p:nvPr/>
        </p:nvCxnSpPr>
        <p:spPr>
          <a:xfrm flipV="1">
            <a:off x="2286000" y="3886200"/>
            <a:ext cx="533400" cy="4132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733800" y="3810000"/>
            <a:ext cx="16764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คลิกลิงค์เพื่อดาวน์โหลด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Straight Connector 39"/>
          <p:cNvCxnSpPr>
            <a:stCxn id="39" idx="1"/>
          </p:cNvCxnSpPr>
          <p:nvPr/>
        </p:nvCxnSpPr>
        <p:spPr>
          <a:xfrm rot="10800000">
            <a:off x="3048000" y="3810000"/>
            <a:ext cx="685800" cy="1846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9" idx="1"/>
          </p:cNvCxnSpPr>
          <p:nvPr/>
        </p:nvCxnSpPr>
        <p:spPr>
          <a:xfrm rot="10800000">
            <a:off x="2743200" y="3429000"/>
            <a:ext cx="990600" cy="5656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391400" y="5181600"/>
            <a:ext cx="15240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วันที่สร้าง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ปรับปรุง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ผู้สร้าง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ปรับปรุง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8" name="Straight Connector 47"/>
          <p:cNvCxnSpPr>
            <a:stCxn id="47" idx="1"/>
          </p:cNvCxnSpPr>
          <p:nvPr/>
        </p:nvCxnSpPr>
        <p:spPr>
          <a:xfrm rot="10800000">
            <a:off x="6477000" y="4267200"/>
            <a:ext cx="914400" cy="12375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495800" y="5334000"/>
            <a:ext cx="26670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คลิกเลือกเพื่อแจ้งให้ทราบว่าบทความนี้ “มีประโยชน์” หรือ “ไม่มีประโยชน์”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7" name="Straight Connector 56"/>
          <p:cNvCxnSpPr>
            <a:stCxn id="56" idx="1"/>
          </p:cNvCxnSpPr>
          <p:nvPr/>
        </p:nvCxnSpPr>
        <p:spPr>
          <a:xfrm rot="10800000">
            <a:off x="3810000" y="4419618"/>
            <a:ext cx="685800" cy="12375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WO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EMWORK</Template>
  <TotalTime>844</TotalTime>
  <Words>710</Words>
  <Application>Microsoft Office PowerPoint</Application>
  <PresentationFormat>นำเสนอทางหน้าจอ (4:3)</PresentationFormat>
  <Paragraphs>151</Paragraphs>
  <Slides>25</Slides>
  <Notes>25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25</vt:i4>
      </vt:variant>
    </vt:vector>
  </HeadingPairs>
  <TitlesOfParts>
    <vt:vector size="26" baseType="lpstr">
      <vt:lpstr>EMWORK</vt:lpstr>
      <vt:lpstr>การอบรมเชิงปฏิบัติการระบบข้อมูลสารสนเทศ เพื่อการคุ้มครองผู้บริโภคด้านบริการสุขภาพภาคเอกชน</vt:lpstr>
      <vt:lpstr>Agenda</vt:lpstr>
      <vt:lpstr>ส่วนประกอบของหน้าจอการทำงาน และรายงาน</vt:lpstr>
      <vt:lpstr>ส่วนประกอบของหน้าจอฯ และรายงาน</vt:lpstr>
      <vt:lpstr>หน้าจอ: 1. เมนู</vt:lpstr>
      <vt:lpstr>หน้าจอ: 2. เมนูข้าง</vt:lpstr>
      <vt:lpstr>หน้าจอ: 3. การทำงานทั่วไป</vt:lpstr>
      <vt:lpstr>หน้าจอ: 4. Navigator</vt:lpstr>
      <vt:lpstr>หน้าจอ: 5. พื้นที่ทำงาน</vt:lpstr>
      <vt:lpstr>หน้าจอ: 5. พื้นที่ทำงาน</vt:lpstr>
      <vt:lpstr>หน้าจอ: 5. พื้นที่ทำงาน</vt:lpstr>
      <vt:lpstr>หน้าจอ: 5. พื้นที่ทำงาน</vt:lpstr>
      <vt:lpstr>หน้าจอ: 5. พื้นที่ทำงาน</vt:lpstr>
      <vt:lpstr>รายงาน</vt:lpstr>
      <vt:lpstr>แนะนำการใช้งานเบื้องต้น</vt:lpstr>
      <vt:lpstr>แนะนำการใช้งานฯ: เข้าใช้งานระบบ</vt:lpstr>
      <vt:lpstr>แนะนำการใช้งานฯ: สมัครขอใช้งานระบบ</vt:lpstr>
      <vt:lpstr>แนะนำการใช้งานฯ: ลืมรหัสผ่าน</vt:lpstr>
      <vt:lpstr>แนะนำการใช้งานฯ: เปลี่ยนระบบ</vt:lpstr>
      <vt:lpstr>แนะนำการใช้งานฯ: แก้ไขข้อมูลส่วนตัว</vt:lpstr>
      <vt:lpstr>แนะนำการใช้งานฯ: เปลี่ยนรหัสผ่าน</vt:lpstr>
      <vt:lpstr>แนะนำการใช้งานความช่วยเหลือ</vt:lpstr>
      <vt:lpstr>ความช่วยเหลือ: เข้าสู่ความช่วยเหลือ</vt:lpstr>
      <vt:lpstr>ความช่วยเหลือ: หมวดหมู่ และรายการความช่วยเหลือ</vt:lpstr>
      <vt:lpstr>ความช่วยเหลือ: บทความความช่วยเหลือ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EMWORK</dc:creator>
  <cp:lastModifiedBy>Administrator</cp:lastModifiedBy>
  <cp:revision>95</cp:revision>
  <dcterms:created xsi:type="dcterms:W3CDTF">2011-08-31T14:59:54Z</dcterms:created>
  <dcterms:modified xsi:type="dcterms:W3CDTF">2012-06-04T23:56:06Z</dcterms:modified>
</cp:coreProperties>
</file>